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40" d="100"/>
          <a:sy n="140" d="100"/>
        </p:scale>
        <p:origin x="-62" y="50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D58BDD-762D-4A90-B6EB-8EB87C5F56BB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A357C-E1A7-4BA2-93AF-97438B3E3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 sequence alignment of main protease</a:t>
            </a:r>
            <a:r>
              <a:rPr lang="en-US" baseline="0" dirty="0" smtClean="0"/>
              <a:t> (6Y2F) with other proteases. The conserved active site residues (H41,C145)  are shown in red and the slightly variable </a:t>
            </a:r>
            <a:r>
              <a:rPr lang="en-US" baseline="0" dirty="0" err="1" smtClean="0"/>
              <a:t>bindng</a:t>
            </a:r>
            <a:r>
              <a:rPr lang="en-US" baseline="0" dirty="0" smtClean="0"/>
              <a:t> site residues are shown in green </a:t>
            </a:r>
            <a:r>
              <a:rPr lang="en-US" baseline="0" dirty="0" err="1" smtClean="0"/>
              <a:t>colour</a:t>
            </a:r>
            <a:r>
              <a:rPr lang="en-US" baseline="0" dirty="0" smtClean="0"/>
              <a:t> (T25,T26,L27,M49,H140, L141,N142, G143,S144,C145, H163,H164,M165,E166,H172,R188,Q189).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A357C-E1A7-4BA2-93AF-97438B3E341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AB70-2FCB-4665-A3F9-CBCB4F003677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3E61-88D9-45AC-B979-4DBD3062D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AB70-2FCB-4665-A3F9-CBCB4F003677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3E61-88D9-45AC-B979-4DBD3062D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AB70-2FCB-4665-A3F9-CBCB4F003677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3E61-88D9-45AC-B979-4DBD3062D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AB70-2FCB-4665-A3F9-CBCB4F003677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3E61-88D9-45AC-B979-4DBD3062D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AB70-2FCB-4665-A3F9-CBCB4F003677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3E61-88D9-45AC-B979-4DBD3062D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AB70-2FCB-4665-A3F9-CBCB4F003677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3E61-88D9-45AC-B979-4DBD3062D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AB70-2FCB-4665-A3F9-CBCB4F003677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3E61-88D9-45AC-B979-4DBD3062D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AB70-2FCB-4665-A3F9-CBCB4F003677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3E61-88D9-45AC-B979-4DBD3062D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AB70-2FCB-4665-A3F9-CBCB4F003677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3E61-88D9-45AC-B979-4DBD3062D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AB70-2FCB-4665-A3F9-CBCB4F003677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3E61-88D9-45AC-B979-4DBD3062D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AB70-2FCB-4665-A3F9-CBCB4F003677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83E61-88D9-45AC-B979-4DBD3062D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CAB70-2FCB-4665-A3F9-CBCB4F003677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83E61-88D9-45AC-B979-4DBD3062D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301752" y="228600"/>
            <a:ext cx="8156448" cy="6473952"/>
            <a:chOff x="0" y="228600"/>
            <a:chExt cx="8229600" cy="6510714"/>
          </a:xfrm>
        </p:grpSpPr>
        <p:grpSp>
          <p:nvGrpSpPr>
            <p:cNvPr id="9" name="Group 8"/>
            <p:cNvGrpSpPr/>
            <p:nvPr/>
          </p:nvGrpSpPr>
          <p:grpSpPr>
            <a:xfrm>
              <a:off x="0" y="228600"/>
              <a:ext cx="8229600" cy="6510714"/>
              <a:chOff x="0" y="228600"/>
              <a:chExt cx="8229600" cy="6510714"/>
            </a:xfrm>
          </p:grpSpPr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 l="15923" t="11785" r="24442" b="5717"/>
              <a:stretch>
                <a:fillRect/>
              </a:stretch>
            </p:blipFill>
            <p:spPr bwMode="auto">
              <a:xfrm>
                <a:off x="0" y="330202"/>
                <a:ext cx="8229600" cy="6409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8" name="Isosceles Triangle 7"/>
              <p:cNvSpPr/>
              <p:nvPr/>
            </p:nvSpPr>
            <p:spPr>
              <a:xfrm flipV="1">
                <a:off x="3886200" y="228600"/>
                <a:ext cx="76200" cy="15240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0" name="Down Arrow 9"/>
            <p:cNvSpPr/>
            <p:nvPr/>
          </p:nvSpPr>
          <p:spPr>
            <a:xfrm flipH="1">
              <a:off x="2971800" y="228600"/>
              <a:ext cx="76200" cy="152400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Down Arrow 10"/>
            <p:cNvSpPr/>
            <p:nvPr/>
          </p:nvSpPr>
          <p:spPr>
            <a:xfrm flipH="1">
              <a:off x="4419600" y="228600"/>
              <a:ext cx="76200" cy="152400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Down Arrow 12"/>
            <p:cNvSpPr/>
            <p:nvPr/>
          </p:nvSpPr>
          <p:spPr>
            <a:xfrm flipH="1">
              <a:off x="2895600" y="228600"/>
              <a:ext cx="76200" cy="152400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Down Arrow 13"/>
            <p:cNvSpPr/>
            <p:nvPr/>
          </p:nvSpPr>
          <p:spPr>
            <a:xfrm flipH="1">
              <a:off x="2819400" y="228600"/>
              <a:ext cx="76200" cy="152400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0" y="-76200"/>
            <a:ext cx="2213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342899" y="2443851"/>
            <a:ext cx="1276311" cy="246221"/>
            <a:chOff x="342899" y="2443851"/>
            <a:chExt cx="1276311" cy="246221"/>
          </a:xfrm>
        </p:grpSpPr>
        <p:sp>
          <p:nvSpPr>
            <p:cNvPr id="17" name="Rectangle 16"/>
            <p:cNvSpPr/>
            <p:nvPr/>
          </p:nvSpPr>
          <p:spPr>
            <a:xfrm>
              <a:off x="381000" y="2514600"/>
              <a:ext cx="381000" cy="925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42899" y="2443851"/>
              <a:ext cx="1276311" cy="2462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SARS-CoV-2 </a:t>
              </a:r>
              <a:r>
                <a:rPr lang="en-US" sz="1000" b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M</a:t>
              </a:r>
              <a:r>
                <a:rPr lang="en-US" sz="1000" b="1" baseline="30000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Pro</a:t>
              </a:r>
              <a:r>
                <a:rPr lang="en-US" sz="1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1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304800" y="228600"/>
            <a:ext cx="8153400" cy="6477000"/>
            <a:chOff x="152400" y="228600"/>
            <a:chExt cx="8153400" cy="6477000"/>
          </a:xfrm>
        </p:grpSpPr>
        <p:grpSp>
          <p:nvGrpSpPr>
            <p:cNvPr id="8" name="Group 7"/>
            <p:cNvGrpSpPr/>
            <p:nvPr/>
          </p:nvGrpSpPr>
          <p:grpSpPr>
            <a:xfrm>
              <a:off x="152400" y="228600"/>
              <a:ext cx="8153400" cy="6477000"/>
              <a:chOff x="-76200" y="228600"/>
              <a:chExt cx="8153400" cy="6477000"/>
            </a:xfrm>
          </p:grpSpPr>
          <p:pic>
            <p:nvPicPr>
              <p:cNvPr id="5" name="Picture 4"/>
              <p:cNvPicPr>
                <a:picLocks noChangeAspect="1" noChangeArrowheads="1"/>
              </p:cNvPicPr>
              <p:nvPr/>
            </p:nvPicPr>
            <p:blipFill>
              <a:blip r:embed="rId2"/>
              <a:srcRect l="17204" t="13542" r="25402" b="6250"/>
              <a:stretch>
                <a:fillRect/>
              </a:stretch>
            </p:blipFill>
            <p:spPr bwMode="auto">
              <a:xfrm>
                <a:off x="-76200" y="299357"/>
                <a:ext cx="8153400" cy="64062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7" name="Isosceles Triangle 6"/>
              <p:cNvSpPr/>
              <p:nvPr/>
            </p:nvSpPr>
            <p:spPr>
              <a:xfrm flipV="1">
                <a:off x="4191000" y="228600"/>
                <a:ext cx="76200" cy="15240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9" name="Down Arrow 8"/>
            <p:cNvSpPr/>
            <p:nvPr/>
          </p:nvSpPr>
          <p:spPr>
            <a:xfrm flipH="1">
              <a:off x="5791200" y="228600"/>
              <a:ext cx="76200" cy="152400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Down Arrow 9"/>
            <p:cNvSpPr/>
            <p:nvPr/>
          </p:nvSpPr>
          <p:spPr>
            <a:xfrm flipH="1">
              <a:off x="4114800" y="228600"/>
              <a:ext cx="76200" cy="152400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Down Arrow 10"/>
            <p:cNvSpPr/>
            <p:nvPr/>
          </p:nvSpPr>
          <p:spPr>
            <a:xfrm flipH="1">
              <a:off x="4343400" y="228600"/>
              <a:ext cx="76200" cy="152400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Down Arrow 11"/>
            <p:cNvSpPr/>
            <p:nvPr/>
          </p:nvSpPr>
          <p:spPr>
            <a:xfrm flipH="1">
              <a:off x="5867400" y="228600"/>
              <a:ext cx="76200" cy="152400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Down Arrow 12"/>
            <p:cNvSpPr/>
            <p:nvPr/>
          </p:nvSpPr>
          <p:spPr>
            <a:xfrm flipH="1">
              <a:off x="7239000" y="228600"/>
              <a:ext cx="76200" cy="152400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Down Arrow 13"/>
            <p:cNvSpPr/>
            <p:nvPr/>
          </p:nvSpPr>
          <p:spPr>
            <a:xfrm flipH="1">
              <a:off x="5715000" y="228600"/>
              <a:ext cx="76200" cy="152400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Down Arrow 14"/>
            <p:cNvSpPr/>
            <p:nvPr/>
          </p:nvSpPr>
          <p:spPr>
            <a:xfrm flipH="1">
              <a:off x="4267200" y="228600"/>
              <a:ext cx="76200" cy="152400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Down Arrow 15"/>
            <p:cNvSpPr/>
            <p:nvPr/>
          </p:nvSpPr>
          <p:spPr>
            <a:xfrm flipH="1">
              <a:off x="4191000" y="228600"/>
              <a:ext cx="76200" cy="152400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Down Arrow 16"/>
            <p:cNvSpPr/>
            <p:nvPr/>
          </p:nvSpPr>
          <p:spPr>
            <a:xfrm flipH="1">
              <a:off x="5638800" y="228600"/>
              <a:ext cx="76200" cy="152400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Down Arrow 17"/>
            <p:cNvSpPr/>
            <p:nvPr/>
          </p:nvSpPr>
          <p:spPr>
            <a:xfrm flipH="1">
              <a:off x="4038600" y="228600"/>
              <a:ext cx="76200" cy="152400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Down Arrow 18"/>
            <p:cNvSpPr/>
            <p:nvPr/>
          </p:nvSpPr>
          <p:spPr>
            <a:xfrm flipH="1">
              <a:off x="6248400" y="228600"/>
              <a:ext cx="76200" cy="152400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Down Arrow 19"/>
            <p:cNvSpPr/>
            <p:nvPr/>
          </p:nvSpPr>
          <p:spPr>
            <a:xfrm flipH="1">
              <a:off x="7315200" y="228600"/>
              <a:ext cx="76200" cy="152400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72142" y="2449294"/>
            <a:ext cx="1276311" cy="246221"/>
            <a:chOff x="342899" y="2443851"/>
            <a:chExt cx="1276311" cy="246221"/>
          </a:xfrm>
        </p:grpSpPr>
        <p:sp>
          <p:nvSpPr>
            <p:cNvPr id="23" name="Rectangle 22"/>
            <p:cNvSpPr/>
            <p:nvPr/>
          </p:nvSpPr>
          <p:spPr>
            <a:xfrm>
              <a:off x="381000" y="2514600"/>
              <a:ext cx="381000" cy="925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42899" y="2443851"/>
              <a:ext cx="1276311" cy="2462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SARS-CoV-2 </a:t>
              </a:r>
              <a:r>
                <a:rPr lang="en-US" sz="1000" b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M</a:t>
              </a:r>
              <a:r>
                <a:rPr lang="en-US" sz="1000" b="1" baseline="30000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Pro</a:t>
              </a:r>
              <a:r>
                <a:rPr lang="en-US" sz="1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1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53</Words>
  <Application>Microsoft Office PowerPoint</Application>
  <PresentationFormat>On-screen Show (4:3)</PresentationFormat>
  <Paragraphs>5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DEX</dc:creator>
  <cp:lastModifiedBy>Rakesh</cp:lastModifiedBy>
  <cp:revision>14</cp:revision>
  <dcterms:created xsi:type="dcterms:W3CDTF">2020-04-04T17:10:56Z</dcterms:created>
  <dcterms:modified xsi:type="dcterms:W3CDTF">2020-04-04T20:20:11Z</dcterms:modified>
</cp:coreProperties>
</file>